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9" r:id="rId3"/>
    <p:sldId id="260" r:id="rId4"/>
    <p:sldId id="262" r:id="rId5"/>
    <p:sldId id="263" r:id="rId6"/>
    <p:sldId id="264" r:id="rId7"/>
    <p:sldId id="265" r:id="rId8"/>
    <p:sldId id="261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27ECF4-3C8B-4C5B-8BA9-25583664BB71}" type="datetimeFigureOut">
              <a:rPr lang="zh-CN" altLang="en-US" smtClean="0"/>
              <a:t>2017-4-5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D5E447-C232-4BB5-BE84-2A4B37F71F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8641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2017-4-5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2017-4-5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2017-4-5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2017-4-5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2017-4-5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2017-4-5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2017-4-5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2017-4-5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2017-4-5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2017-4-5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2017-4-5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2017-4-5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方正大标宋简体" pitchFamily="65" charset="-122"/>
                <a:ea typeface="方正大标宋简体" pitchFamily="65" charset="-122"/>
              </a:rPr>
              <a:t>分析测试中心一般经费支出</a:t>
            </a:r>
            <a:r>
              <a:rPr lang="en-US" altLang="zh-CN" dirty="0" smtClean="0">
                <a:solidFill>
                  <a:srgbClr val="FF0000"/>
                </a:solidFill>
                <a:latin typeface="方正大标宋简体" pitchFamily="65" charset="-122"/>
                <a:ea typeface="方正大标宋简体" pitchFamily="65" charset="-122"/>
              </a:rPr>
              <a:t/>
            </a:r>
            <a:br>
              <a:rPr lang="en-US" altLang="zh-CN" dirty="0" smtClean="0">
                <a:solidFill>
                  <a:srgbClr val="FF0000"/>
                </a:solidFill>
                <a:latin typeface="方正大标宋简体" pitchFamily="65" charset="-122"/>
                <a:ea typeface="方正大标宋简体" pitchFamily="65" charset="-122"/>
              </a:rPr>
            </a:br>
            <a:r>
              <a:rPr lang="zh-CN" altLang="en-US" dirty="0" smtClean="0">
                <a:solidFill>
                  <a:srgbClr val="FF0000"/>
                </a:solidFill>
                <a:latin typeface="方正大标宋简体" pitchFamily="65" charset="-122"/>
                <a:ea typeface="方正大标宋简体" pitchFamily="65" charset="-122"/>
              </a:rPr>
              <a:t>申请审批流程</a:t>
            </a:r>
            <a:endParaRPr lang="zh-CN" altLang="en-US" dirty="0">
              <a:solidFill>
                <a:srgbClr val="FF0000"/>
              </a:solidFill>
              <a:latin typeface="方正大标宋简体" pitchFamily="65" charset="-122"/>
              <a:ea typeface="方正大标宋简体" pitchFamily="65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149080"/>
            <a:ext cx="8229600" cy="19770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2400" b="1" dirty="0" smtClean="0">
                <a:solidFill>
                  <a:srgbClr val="0070C0"/>
                </a:solidFill>
              </a:rPr>
              <a:t>分析测试中心</a:t>
            </a:r>
            <a:endParaRPr lang="en-US" altLang="zh-CN" sz="24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en-US" altLang="zh-CN" sz="2400" b="1" dirty="0">
                <a:solidFill>
                  <a:srgbClr val="0070C0"/>
                </a:solidFill>
              </a:rPr>
              <a:t>2</a:t>
            </a:r>
            <a:r>
              <a:rPr lang="en-US" altLang="zh-CN" sz="2400" b="1" dirty="0" smtClean="0">
                <a:solidFill>
                  <a:srgbClr val="0070C0"/>
                </a:solidFill>
              </a:rPr>
              <a:t>017</a:t>
            </a:r>
            <a:r>
              <a:rPr lang="zh-CN" altLang="en-US" sz="2400" b="1" dirty="0" smtClean="0">
                <a:solidFill>
                  <a:srgbClr val="0070C0"/>
                </a:solidFill>
              </a:rPr>
              <a:t>年</a:t>
            </a:r>
            <a:r>
              <a:rPr lang="en-US" altLang="zh-CN" sz="2400" b="1" dirty="0" smtClean="0">
                <a:solidFill>
                  <a:srgbClr val="0070C0"/>
                </a:solidFill>
              </a:rPr>
              <a:t>4</a:t>
            </a:r>
            <a:r>
              <a:rPr lang="zh-CN" altLang="en-US" sz="2400" b="1" dirty="0" smtClean="0">
                <a:solidFill>
                  <a:srgbClr val="0070C0"/>
                </a:solidFill>
              </a:rPr>
              <a:t>月</a:t>
            </a:r>
            <a:r>
              <a:rPr lang="en-US" altLang="zh-CN" sz="2400" b="1" dirty="0" smtClean="0">
                <a:solidFill>
                  <a:srgbClr val="0070C0"/>
                </a:solidFill>
              </a:rPr>
              <a:t>5</a:t>
            </a:r>
            <a:r>
              <a:rPr lang="zh-CN" altLang="en-US" sz="2400" b="1" dirty="0" smtClean="0">
                <a:solidFill>
                  <a:srgbClr val="0070C0"/>
                </a:solidFill>
              </a:rPr>
              <a:t>日</a:t>
            </a:r>
            <a:endParaRPr lang="zh-CN" altLang="en-U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2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经费支出类型</a:t>
            </a:r>
            <a:endParaRPr lang="zh-CN" altLang="en-US" dirty="0"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43808" y="2492896"/>
            <a:ext cx="4392488" cy="3196952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  <a:latin typeface="方正姚体" pitchFamily="2" charset="-122"/>
                <a:ea typeface="方正姚体" pitchFamily="2" charset="-122"/>
              </a:rPr>
              <a:t>办公用品采购</a:t>
            </a:r>
            <a:endParaRPr lang="en-US" altLang="zh-CN" dirty="0" smtClean="0">
              <a:solidFill>
                <a:srgbClr val="FF0000"/>
              </a:solidFill>
              <a:latin typeface="方正姚体" pitchFamily="2" charset="-122"/>
              <a:ea typeface="方正姚体" pitchFamily="2" charset="-122"/>
            </a:endParaRPr>
          </a:p>
          <a:p>
            <a:r>
              <a:rPr lang="zh-CN" altLang="en-US" dirty="0" smtClean="0">
                <a:solidFill>
                  <a:srgbClr val="FF0000"/>
                </a:solidFill>
                <a:latin typeface="方正姚体" pitchFamily="2" charset="-122"/>
                <a:ea typeface="方正姚体" pitchFamily="2" charset="-122"/>
              </a:rPr>
              <a:t>低值易耗品采购</a:t>
            </a:r>
            <a:endParaRPr lang="en-US" altLang="zh-CN" dirty="0" smtClean="0">
              <a:solidFill>
                <a:srgbClr val="FF0000"/>
              </a:solidFill>
              <a:latin typeface="方正姚体" pitchFamily="2" charset="-122"/>
              <a:ea typeface="方正姚体" pitchFamily="2" charset="-122"/>
            </a:endParaRPr>
          </a:p>
          <a:p>
            <a:r>
              <a:rPr lang="zh-CN" altLang="en-US" dirty="0">
                <a:solidFill>
                  <a:srgbClr val="FF0000"/>
                </a:solidFill>
                <a:latin typeface="方正姚体" pitchFamily="2" charset="-122"/>
                <a:ea typeface="方正姚体" pitchFamily="2" charset="-122"/>
              </a:rPr>
              <a:t>仪器设备维修</a:t>
            </a:r>
            <a:r>
              <a:rPr lang="zh-CN" altLang="en-US" dirty="0" smtClean="0">
                <a:solidFill>
                  <a:srgbClr val="FF0000"/>
                </a:solidFill>
                <a:latin typeface="方正姚体" pitchFamily="2" charset="-122"/>
                <a:ea typeface="方正姚体" pitchFamily="2" charset="-122"/>
              </a:rPr>
              <a:t>维护</a:t>
            </a:r>
            <a:endParaRPr lang="en-US" altLang="zh-CN" dirty="0" smtClean="0">
              <a:solidFill>
                <a:srgbClr val="FF0000"/>
              </a:solidFill>
              <a:latin typeface="方正姚体" pitchFamily="2" charset="-122"/>
              <a:ea typeface="方正姚体" pitchFamily="2" charset="-122"/>
            </a:endParaRPr>
          </a:p>
          <a:p>
            <a:r>
              <a:rPr lang="zh-CN" altLang="en-US" dirty="0" smtClean="0">
                <a:solidFill>
                  <a:srgbClr val="FF0000"/>
                </a:solidFill>
                <a:latin typeface="方正姚体" pitchFamily="2" charset="-122"/>
                <a:ea typeface="方正姚体" pitchFamily="2" charset="-122"/>
              </a:rPr>
              <a:t>差旅费</a:t>
            </a:r>
            <a:endParaRPr lang="en-US" altLang="zh-CN" dirty="0" smtClean="0">
              <a:solidFill>
                <a:srgbClr val="FF0000"/>
              </a:solidFill>
              <a:latin typeface="方正姚体" pitchFamily="2" charset="-122"/>
              <a:ea typeface="方正姚体" pitchFamily="2" charset="-122"/>
            </a:endParaRPr>
          </a:p>
          <a:p>
            <a:r>
              <a:rPr lang="zh-CN" altLang="en-US" dirty="0">
                <a:solidFill>
                  <a:srgbClr val="FF0000"/>
                </a:solidFill>
                <a:latin typeface="方正姚体" pitchFamily="2" charset="-122"/>
                <a:ea typeface="方正姚体" pitchFamily="2" charset="-122"/>
              </a:rPr>
              <a:t>人员</a:t>
            </a:r>
            <a:r>
              <a:rPr lang="zh-CN" altLang="en-US" dirty="0" smtClean="0">
                <a:solidFill>
                  <a:srgbClr val="FF0000"/>
                </a:solidFill>
                <a:latin typeface="方正姚体" pitchFamily="2" charset="-122"/>
                <a:ea typeface="方正姚体" pitchFamily="2" charset="-122"/>
              </a:rPr>
              <a:t>酬金</a:t>
            </a:r>
            <a:endParaRPr lang="en-US" altLang="zh-CN" dirty="0" smtClean="0">
              <a:solidFill>
                <a:srgbClr val="FF0000"/>
              </a:solidFill>
              <a:latin typeface="方正姚体" pitchFamily="2" charset="-122"/>
              <a:ea typeface="方正姚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4893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2520280" cy="720080"/>
          </a:xfrm>
        </p:spPr>
        <p:txBody>
          <a:bodyPr>
            <a:normAutofit/>
          </a:bodyPr>
          <a:lstStyle/>
          <a:p>
            <a:r>
              <a:rPr lang="zh-CN" altLang="en-US" sz="3000" dirty="0" smtClean="0">
                <a:solidFill>
                  <a:srgbClr val="FF0000"/>
                </a:solidFill>
                <a:latin typeface="方正姚体" pitchFamily="2" charset="-122"/>
                <a:ea typeface="方正姚体" pitchFamily="2" charset="-122"/>
              </a:rPr>
              <a:t>办公用品采购</a:t>
            </a:r>
            <a:endParaRPr lang="zh-CN" altLang="en-US" sz="3000" dirty="0">
              <a:solidFill>
                <a:srgbClr val="FF0000"/>
              </a:solidFill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4932040" y="332656"/>
            <a:ext cx="1636545" cy="504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使用人提出采购申请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3820868" y="1268760"/>
            <a:ext cx="3858888" cy="504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财务负责人汇总申请，填写</a:t>
            </a:r>
            <a:r>
              <a:rPr lang="en-US" altLang="zh-CN" sz="1400" dirty="0" smtClean="0">
                <a:solidFill>
                  <a:schemeClr val="tx1"/>
                </a:solidFill>
              </a:rPr>
              <a:t>《</a:t>
            </a:r>
            <a:r>
              <a:rPr lang="zh-CN" altLang="en-US" sz="1400" dirty="0">
                <a:solidFill>
                  <a:schemeClr val="tx1"/>
                </a:solidFill>
              </a:rPr>
              <a:t>分析测试中心</a:t>
            </a:r>
            <a:r>
              <a:rPr lang="zh-CN" altLang="en-US" sz="1400" dirty="0" smtClean="0">
                <a:solidFill>
                  <a:schemeClr val="tx1"/>
                </a:solidFill>
              </a:rPr>
              <a:t>办公用品采购申请表</a:t>
            </a:r>
            <a:r>
              <a:rPr lang="en-US" altLang="zh-CN" sz="1400" dirty="0" smtClean="0">
                <a:solidFill>
                  <a:schemeClr val="tx1"/>
                </a:solidFill>
              </a:rPr>
              <a:t>》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4932040" y="2222448"/>
            <a:ext cx="1636545" cy="504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中心管理办公室审批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4932040" y="3176136"/>
            <a:ext cx="1636545" cy="504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中心领导审批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4932040" y="4184248"/>
            <a:ext cx="1636545" cy="504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财务负责人统一采购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7236296" y="4175456"/>
            <a:ext cx="1636545" cy="504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使用人签字领取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4932039" y="5192360"/>
            <a:ext cx="1636545" cy="504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财务报销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2" name="直接箭头连接符 11"/>
          <p:cNvCxnSpPr>
            <a:stCxn id="4" idx="2"/>
            <a:endCxn id="5" idx="0"/>
          </p:cNvCxnSpPr>
          <p:nvPr/>
        </p:nvCxnSpPr>
        <p:spPr>
          <a:xfrm flipH="1">
            <a:off x="5750312" y="836712"/>
            <a:ext cx="1" cy="43204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>
            <a:stCxn id="5" idx="2"/>
            <a:endCxn id="6" idx="0"/>
          </p:cNvCxnSpPr>
          <p:nvPr/>
        </p:nvCxnSpPr>
        <p:spPr>
          <a:xfrm>
            <a:off x="5750312" y="1772816"/>
            <a:ext cx="1" cy="44963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>
            <a:stCxn id="6" idx="2"/>
            <a:endCxn id="7" idx="0"/>
          </p:cNvCxnSpPr>
          <p:nvPr/>
        </p:nvCxnSpPr>
        <p:spPr>
          <a:xfrm>
            <a:off x="5750313" y="2726504"/>
            <a:ext cx="0" cy="44963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stCxn id="7" idx="2"/>
            <a:endCxn id="8" idx="0"/>
          </p:cNvCxnSpPr>
          <p:nvPr/>
        </p:nvCxnSpPr>
        <p:spPr>
          <a:xfrm>
            <a:off x="5750313" y="3680192"/>
            <a:ext cx="0" cy="50405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>
            <a:stCxn id="8" idx="2"/>
            <a:endCxn id="10" idx="0"/>
          </p:cNvCxnSpPr>
          <p:nvPr/>
        </p:nvCxnSpPr>
        <p:spPr>
          <a:xfrm flipH="1">
            <a:off x="5750312" y="4688304"/>
            <a:ext cx="1" cy="50405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>
            <a:stCxn id="8" idx="3"/>
            <a:endCxn id="9" idx="1"/>
          </p:cNvCxnSpPr>
          <p:nvPr/>
        </p:nvCxnSpPr>
        <p:spPr>
          <a:xfrm flipV="1">
            <a:off x="6568585" y="4427484"/>
            <a:ext cx="667711" cy="879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55576" y="2636912"/>
            <a:ext cx="26642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注：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zh-CN" altLang="en-US" dirty="0" smtClean="0">
                <a:solidFill>
                  <a:srgbClr val="FF0000"/>
                </a:solidFill>
              </a:rPr>
              <a:t>①办公用品一般每学期采购一到两次；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zh-CN" altLang="en-US" dirty="0" smtClean="0">
                <a:solidFill>
                  <a:srgbClr val="FF0000"/>
                </a:solidFill>
              </a:rPr>
              <a:t>②本表格由管理办公室存档备查。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594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2808312" cy="720080"/>
          </a:xfrm>
        </p:spPr>
        <p:txBody>
          <a:bodyPr>
            <a:normAutofit fontScale="90000"/>
          </a:bodyPr>
          <a:lstStyle/>
          <a:p>
            <a:r>
              <a:rPr lang="zh-CN" altLang="en-US" sz="3000" dirty="0">
                <a:solidFill>
                  <a:srgbClr val="FF0000"/>
                </a:solidFill>
                <a:latin typeface="方正姚体" pitchFamily="2" charset="-122"/>
                <a:ea typeface="方正姚体" pitchFamily="2" charset="-122"/>
              </a:rPr>
              <a:t>低值易耗品</a:t>
            </a:r>
            <a:r>
              <a:rPr lang="zh-CN" altLang="en-US" sz="3000" dirty="0" smtClean="0">
                <a:solidFill>
                  <a:srgbClr val="FF0000"/>
                </a:solidFill>
                <a:latin typeface="方正姚体" pitchFamily="2" charset="-122"/>
                <a:ea typeface="方正姚体" pitchFamily="2" charset="-122"/>
              </a:rPr>
              <a:t>采购</a:t>
            </a:r>
            <a:endParaRPr lang="zh-CN" altLang="en-US" sz="3000" dirty="0">
              <a:solidFill>
                <a:srgbClr val="FF0000"/>
              </a:solidFill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3820868" y="305199"/>
            <a:ext cx="3858888" cy="504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使用人提出采购申请，填写</a:t>
            </a:r>
            <a:r>
              <a:rPr lang="en-US" altLang="zh-CN" sz="1400" dirty="0" smtClean="0">
                <a:solidFill>
                  <a:schemeClr val="tx1"/>
                </a:solidFill>
              </a:rPr>
              <a:t>《</a:t>
            </a:r>
            <a:r>
              <a:rPr lang="zh-CN" altLang="en-US" sz="1400" dirty="0" smtClean="0">
                <a:solidFill>
                  <a:schemeClr val="tx1"/>
                </a:solidFill>
              </a:rPr>
              <a:t>分析测试中心低值易耗品采购申请表</a:t>
            </a:r>
            <a:r>
              <a:rPr lang="en-US" altLang="zh-CN" sz="1400" dirty="0" smtClean="0">
                <a:solidFill>
                  <a:schemeClr val="tx1"/>
                </a:solidFill>
              </a:rPr>
              <a:t>》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4760202" y="1051655"/>
            <a:ext cx="1980220" cy="3787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中心技术负责人审批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4760202" y="1673351"/>
            <a:ext cx="1980220" cy="3787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中心管理办公室审批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4760202" y="2302167"/>
            <a:ext cx="1980220" cy="3787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中心领导审批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4760202" y="2943119"/>
            <a:ext cx="1980220" cy="504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将表格交给试剂</a:t>
            </a:r>
            <a:r>
              <a:rPr lang="zh-CN" altLang="en-US" sz="1400" dirty="0">
                <a:solidFill>
                  <a:schemeClr val="tx1"/>
                </a:solidFill>
              </a:rPr>
              <a:t>耗材</a:t>
            </a:r>
            <a:r>
              <a:rPr lang="zh-CN" altLang="en-US" sz="1400" dirty="0" smtClean="0">
                <a:solidFill>
                  <a:schemeClr val="tx1"/>
                </a:solidFill>
              </a:rPr>
              <a:t>负责人，统一采购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2" name="直接箭头连接符 11"/>
          <p:cNvCxnSpPr>
            <a:stCxn id="4" idx="2"/>
            <a:endCxn id="5" idx="0"/>
          </p:cNvCxnSpPr>
          <p:nvPr/>
        </p:nvCxnSpPr>
        <p:spPr>
          <a:xfrm>
            <a:off x="5750312" y="809255"/>
            <a:ext cx="0" cy="2424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>
            <a:stCxn id="5" idx="2"/>
            <a:endCxn id="6" idx="0"/>
          </p:cNvCxnSpPr>
          <p:nvPr/>
        </p:nvCxnSpPr>
        <p:spPr>
          <a:xfrm>
            <a:off x="5750312" y="1430360"/>
            <a:ext cx="0" cy="24299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>
            <a:stCxn id="6" idx="2"/>
            <a:endCxn id="7" idx="0"/>
          </p:cNvCxnSpPr>
          <p:nvPr/>
        </p:nvCxnSpPr>
        <p:spPr>
          <a:xfrm>
            <a:off x="5750312" y="2052056"/>
            <a:ext cx="0" cy="250111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stCxn id="7" idx="2"/>
            <a:endCxn id="8" idx="0"/>
          </p:cNvCxnSpPr>
          <p:nvPr/>
        </p:nvCxnSpPr>
        <p:spPr>
          <a:xfrm>
            <a:off x="5750312" y="2680872"/>
            <a:ext cx="0" cy="26224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>
            <a:stCxn id="8" idx="2"/>
          </p:cNvCxnSpPr>
          <p:nvPr/>
        </p:nvCxnSpPr>
        <p:spPr>
          <a:xfrm>
            <a:off x="5750312" y="3447175"/>
            <a:ext cx="1" cy="28803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83568" y="1564288"/>
            <a:ext cx="26642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注：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zh-CN" altLang="en-US" dirty="0" smtClean="0">
                <a:solidFill>
                  <a:srgbClr val="FF0000"/>
                </a:solidFill>
              </a:rPr>
              <a:t>         本表格原件交给试剂耗材负责人，复印件交由管理办公室存档备查。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菱形 2"/>
          <p:cNvSpPr/>
          <p:nvPr/>
        </p:nvSpPr>
        <p:spPr>
          <a:xfrm>
            <a:off x="4706196" y="3735207"/>
            <a:ext cx="2088232" cy="648072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是否为化学品？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3820868" y="4644935"/>
            <a:ext cx="3858888" cy="504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在“化学品管理平台”中登记（或直接在该平台采购），审批通过后打印</a:t>
            </a:r>
            <a:r>
              <a:rPr lang="en-US" altLang="zh-CN" sz="1400" dirty="0" smtClean="0">
                <a:solidFill>
                  <a:schemeClr val="tx1"/>
                </a:solidFill>
              </a:rPr>
              <a:t>《</a:t>
            </a:r>
            <a:r>
              <a:rPr lang="zh-CN" altLang="en-US" sz="1400" dirty="0" smtClean="0">
                <a:solidFill>
                  <a:schemeClr val="tx1"/>
                </a:solidFill>
              </a:rPr>
              <a:t>化学品采购清单</a:t>
            </a:r>
            <a:r>
              <a:rPr lang="en-US" altLang="zh-CN" sz="1400" dirty="0" smtClean="0">
                <a:solidFill>
                  <a:schemeClr val="tx1"/>
                </a:solidFill>
              </a:rPr>
              <a:t>》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4298470" y="5389719"/>
            <a:ext cx="2899240" cy="504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将相关的票据、合同、清单等交给财务负责人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4850822" y="6146639"/>
            <a:ext cx="1800200" cy="3787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财务报销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3" name="直接箭头连接符 12"/>
          <p:cNvCxnSpPr>
            <a:stCxn id="3" idx="2"/>
            <a:endCxn id="19" idx="0"/>
          </p:cNvCxnSpPr>
          <p:nvPr/>
        </p:nvCxnSpPr>
        <p:spPr>
          <a:xfrm>
            <a:off x="5750312" y="4383279"/>
            <a:ext cx="0" cy="26165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>
            <a:stCxn id="19" idx="2"/>
            <a:endCxn id="21" idx="0"/>
          </p:cNvCxnSpPr>
          <p:nvPr/>
        </p:nvCxnSpPr>
        <p:spPr>
          <a:xfrm flipH="1">
            <a:off x="5748090" y="5148991"/>
            <a:ext cx="2222" cy="24072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>
            <a:stCxn id="21" idx="2"/>
            <a:endCxn id="24" idx="0"/>
          </p:cNvCxnSpPr>
          <p:nvPr/>
        </p:nvCxnSpPr>
        <p:spPr>
          <a:xfrm>
            <a:off x="5748090" y="5893775"/>
            <a:ext cx="2832" cy="25286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圆角矩形 26"/>
          <p:cNvSpPr/>
          <p:nvPr/>
        </p:nvSpPr>
        <p:spPr>
          <a:xfrm>
            <a:off x="7092280" y="3005794"/>
            <a:ext cx="1980220" cy="37870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使用人签字领取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995936" y="3798423"/>
            <a:ext cx="3047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 smtClean="0"/>
              <a:t>否</a:t>
            </a:r>
            <a:endParaRPr lang="zh-CN" altLang="en-US" sz="14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5381790" y="4342338"/>
            <a:ext cx="3047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 smtClean="0"/>
              <a:t>是</a:t>
            </a:r>
            <a:endParaRPr lang="zh-CN" altLang="en-US" sz="1400" b="1" dirty="0"/>
          </a:p>
        </p:txBody>
      </p:sp>
      <p:cxnSp>
        <p:nvCxnSpPr>
          <p:cNvPr id="39" name="肘形连接符 38"/>
          <p:cNvCxnSpPr>
            <a:stCxn id="3" idx="1"/>
            <a:endCxn id="21" idx="1"/>
          </p:cNvCxnSpPr>
          <p:nvPr/>
        </p:nvCxnSpPr>
        <p:spPr>
          <a:xfrm rot="10800000" flipV="1">
            <a:off x="4298470" y="4059243"/>
            <a:ext cx="407726" cy="1582504"/>
          </a:xfrm>
          <a:prstGeom prst="bentConnector3">
            <a:avLst>
              <a:gd name="adj1" fmla="val 358771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>
            <a:stCxn id="8" idx="3"/>
            <a:endCxn id="27" idx="1"/>
          </p:cNvCxnSpPr>
          <p:nvPr/>
        </p:nvCxnSpPr>
        <p:spPr>
          <a:xfrm>
            <a:off x="6740422" y="3195147"/>
            <a:ext cx="351858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530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3168352" cy="720080"/>
          </a:xfrm>
        </p:spPr>
        <p:txBody>
          <a:bodyPr>
            <a:normAutofit fontScale="90000"/>
          </a:bodyPr>
          <a:lstStyle/>
          <a:p>
            <a:r>
              <a:rPr lang="zh-CN" altLang="en-US" sz="3000" dirty="0">
                <a:solidFill>
                  <a:srgbClr val="FF0000"/>
                </a:solidFill>
                <a:latin typeface="方正姚体" pitchFamily="2" charset="-122"/>
                <a:ea typeface="方正姚体" pitchFamily="2" charset="-122"/>
              </a:rPr>
              <a:t>仪器</a:t>
            </a:r>
            <a:r>
              <a:rPr lang="zh-CN" altLang="en-US" sz="3000" dirty="0" smtClean="0">
                <a:solidFill>
                  <a:srgbClr val="FF0000"/>
                </a:solidFill>
                <a:latin typeface="方正姚体" pitchFamily="2" charset="-122"/>
                <a:ea typeface="方正姚体" pitchFamily="2" charset="-122"/>
              </a:rPr>
              <a:t>设备维修维护</a:t>
            </a:r>
            <a:endParaRPr lang="zh-CN" altLang="en-US" sz="3000" dirty="0">
              <a:solidFill>
                <a:srgbClr val="FF0000"/>
              </a:solidFill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3820868" y="332656"/>
            <a:ext cx="3858888" cy="504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仪器设备管理人员提出维修维护申请，填写</a:t>
            </a:r>
            <a:r>
              <a:rPr lang="en-US" altLang="zh-CN" sz="1400" dirty="0" smtClean="0">
                <a:solidFill>
                  <a:schemeClr val="tx1"/>
                </a:solidFill>
              </a:rPr>
              <a:t>《</a:t>
            </a:r>
            <a:r>
              <a:rPr lang="zh-CN" altLang="en-US" sz="1400" dirty="0">
                <a:solidFill>
                  <a:schemeClr val="tx1"/>
                </a:solidFill>
              </a:rPr>
              <a:t>分析测试</a:t>
            </a:r>
            <a:r>
              <a:rPr lang="zh-CN" altLang="en-US" sz="1400" dirty="0" smtClean="0">
                <a:solidFill>
                  <a:schemeClr val="tx1"/>
                </a:solidFill>
              </a:rPr>
              <a:t>中心仪器设备维修维护申请表</a:t>
            </a:r>
            <a:r>
              <a:rPr lang="en-US" altLang="zh-CN" sz="1400" dirty="0" smtClean="0">
                <a:solidFill>
                  <a:schemeClr val="tx1"/>
                </a:solidFill>
              </a:rPr>
              <a:t>》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4932040" y="1286344"/>
            <a:ext cx="1636545" cy="504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中心技术负责人审批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4932040" y="2240032"/>
            <a:ext cx="1636545" cy="504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中心管理办公室审批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4932040" y="3248144"/>
            <a:ext cx="1636545" cy="504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中心领导审批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4432475" y="4256256"/>
            <a:ext cx="2635673" cy="504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设备管理人员联系厂家进行维修维护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4" name="直接箭头连接符 13"/>
          <p:cNvCxnSpPr>
            <a:stCxn id="5" idx="2"/>
            <a:endCxn id="6" idx="0"/>
          </p:cNvCxnSpPr>
          <p:nvPr/>
        </p:nvCxnSpPr>
        <p:spPr>
          <a:xfrm>
            <a:off x="5750312" y="836712"/>
            <a:ext cx="1" cy="44963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>
            <a:stCxn id="6" idx="2"/>
            <a:endCxn id="7" idx="0"/>
          </p:cNvCxnSpPr>
          <p:nvPr/>
        </p:nvCxnSpPr>
        <p:spPr>
          <a:xfrm>
            <a:off x="5750313" y="1790400"/>
            <a:ext cx="0" cy="44963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stCxn id="7" idx="2"/>
            <a:endCxn id="8" idx="0"/>
          </p:cNvCxnSpPr>
          <p:nvPr/>
        </p:nvCxnSpPr>
        <p:spPr>
          <a:xfrm>
            <a:off x="5750313" y="2744088"/>
            <a:ext cx="0" cy="50405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>
            <a:stCxn id="8" idx="2"/>
            <a:endCxn id="10" idx="0"/>
          </p:cNvCxnSpPr>
          <p:nvPr/>
        </p:nvCxnSpPr>
        <p:spPr>
          <a:xfrm flipH="1">
            <a:off x="5750312" y="3752200"/>
            <a:ext cx="1" cy="50405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55576" y="2636912"/>
            <a:ext cx="26642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注：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zh-CN" altLang="en-US" dirty="0" smtClean="0">
                <a:solidFill>
                  <a:srgbClr val="FF0000"/>
                </a:solidFill>
              </a:rPr>
              <a:t>       本表格原件由仪器设备负责人留存，复印件交由管理办公室存档备查。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7" name="圆角矩形 16"/>
          <p:cNvSpPr/>
          <p:nvPr/>
        </p:nvSpPr>
        <p:spPr>
          <a:xfrm>
            <a:off x="4432474" y="5229200"/>
            <a:ext cx="2635673" cy="504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将票据、合同等交给财务负责人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4932040" y="6202143"/>
            <a:ext cx="1636545" cy="50405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财务报销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1" name="直接箭头连接符 10"/>
          <p:cNvCxnSpPr>
            <a:stCxn id="10" idx="2"/>
            <a:endCxn id="17" idx="0"/>
          </p:cNvCxnSpPr>
          <p:nvPr/>
        </p:nvCxnSpPr>
        <p:spPr>
          <a:xfrm flipH="1">
            <a:off x="5750311" y="4760312"/>
            <a:ext cx="1" cy="4688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>
            <a:stCxn id="17" idx="2"/>
            <a:endCxn id="19" idx="0"/>
          </p:cNvCxnSpPr>
          <p:nvPr/>
        </p:nvCxnSpPr>
        <p:spPr>
          <a:xfrm>
            <a:off x="5750311" y="5733256"/>
            <a:ext cx="2" cy="46888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5634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3168352" cy="720080"/>
          </a:xfrm>
        </p:spPr>
        <p:txBody>
          <a:bodyPr>
            <a:normAutofit/>
          </a:bodyPr>
          <a:lstStyle/>
          <a:p>
            <a:r>
              <a:rPr lang="zh-CN" altLang="en-US" sz="3000" dirty="0" smtClean="0">
                <a:solidFill>
                  <a:srgbClr val="FF0000"/>
                </a:solidFill>
                <a:latin typeface="方正姚体" pitchFamily="2" charset="-122"/>
                <a:ea typeface="方正姚体" pitchFamily="2" charset="-122"/>
              </a:rPr>
              <a:t>差旅费</a:t>
            </a:r>
            <a:endParaRPr lang="zh-CN" altLang="en-US" sz="3000" dirty="0">
              <a:solidFill>
                <a:srgbClr val="FF0000"/>
              </a:solidFill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3820868" y="1233592"/>
            <a:ext cx="3858888" cy="504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出差人员提出差旅申请，填写</a:t>
            </a:r>
            <a:r>
              <a:rPr lang="en-US" altLang="zh-CN" sz="1400" dirty="0" smtClean="0">
                <a:solidFill>
                  <a:schemeClr val="tx1"/>
                </a:solidFill>
              </a:rPr>
              <a:t>《</a:t>
            </a:r>
            <a:r>
              <a:rPr lang="zh-CN" altLang="en-US" sz="1400" dirty="0" smtClean="0">
                <a:solidFill>
                  <a:schemeClr val="tx1"/>
                </a:solidFill>
              </a:rPr>
              <a:t>出差申请表</a:t>
            </a:r>
            <a:r>
              <a:rPr lang="en-US" altLang="zh-CN" sz="1400" dirty="0" smtClean="0">
                <a:solidFill>
                  <a:schemeClr val="tx1"/>
                </a:solidFill>
              </a:rPr>
              <a:t>》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4932040" y="2187280"/>
            <a:ext cx="1636545" cy="504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中心领导审批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4932040" y="3140968"/>
            <a:ext cx="1636545" cy="504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按照规定日期完成差旅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3996272" y="4149080"/>
            <a:ext cx="3508080" cy="504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将</a:t>
            </a:r>
            <a:r>
              <a:rPr lang="en-US" altLang="zh-CN" sz="1400" dirty="0" smtClean="0">
                <a:solidFill>
                  <a:schemeClr val="tx1"/>
                </a:solidFill>
              </a:rPr>
              <a:t>《</a:t>
            </a:r>
            <a:r>
              <a:rPr lang="zh-CN" altLang="en-US" sz="1400" dirty="0" smtClean="0">
                <a:solidFill>
                  <a:schemeClr val="tx1"/>
                </a:solidFill>
              </a:rPr>
              <a:t>出差申请表</a:t>
            </a:r>
            <a:r>
              <a:rPr lang="en-US" altLang="zh-CN" sz="1400" dirty="0" smtClean="0">
                <a:solidFill>
                  <a:schemeClr val="tx1"/>
                </a:solidFill>
              </a:rPr>
              <a:t>》</a:t>
            </a:r>
            <a:r>
              <a:rPr lang="zh-CN" altLang="en-US" sz="1400" dirty="0" smtClean="0">
                <a:solidFill>
                  <a:schemeClr val="tx1"/>
                </a:solidFill>
              </a:rPr>
              <a:t>、票据、会议通知等交给财务负责人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4932039" y="5157192"/>
            <a:ext cx="1636545" cy="504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</a:rPr>
              <a:t>财务报销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4" name="直接箭头连接符 13"/>
          <p:cNvCxnSpPr>
            <a:stCxn id="5" idx="2"/>
            <a:endCxn id="6" idx="0"/>
          </p:cNvCxnSpPr>
          <p:nvPr/>
        </p:nvCxnSpPr>
        <p:spPr>
          <a:xfrm>
            <a:off x="5750312" y="1737648"/>
            <a:ext cx="1" cy="44963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>
            <a:stCxn id="6" idx="2"/>
            <a:endCxn id="7" idx="0"/>
          </p:cNvCxnSpPr>
          <p:nvPr/>
        </p:nvCxnSpPr>
        <p:spPr>
          <a:xfrm>
            <a:off x="5750313" y="2691336"/>
            <a:ext cx="0" cy="44963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stCxn id="7" idx="2"/>
            <a:endCxn id="8" idx="0"/>
          </p:cNvCxnSpPr>
          <p:nvPr/>
        </p:nvCxnSpPr>
        <p:spPr>
          <a:xfrm flipH="1">
            <a:off x="5750312" y="3645024"/>
            <a:ext cx="1" cy="50405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>
            <a:stCxn id="8" idx="2"/>
            <a:endCxn id="10" idx="0"/>
          </p:cNvCxnSpPr>
          <p:nvPr/>
        </p:nvCxnSpPr>
        <p:spPr>
          <a:xfrm>
            <a:off x="5750312" y="4653136"/>
            <a:ext cx="0" cy="50405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67544" y="2636912"/>
            <a:ext cx="29523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注：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       </a:t>
            </a:r>
            <a:r>
              <a:rPr lang="zh-CN" altLang="en-US" dirty="0" smtClean="0">
                <a:solidFill>
                  <a:srgbClr val="FF0000"/>
                </a:solidFill>
              </a:rPr>
              <a:t>差旅一般由中心统一安排，所参加的会议或培训应为正规行业协会、学术团体或国家部委下属相关管理部门举办，并有正式的通知和议程安排；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       </a:t>
            </a:r>
            <a:r>
              <a:rPr lang="zh-CN" altLang="en-US" dirty="0" smtClean="0">
                <a:solidFill>
                  <a:srgbClr val="FF0000"/>
                </a:solidFill>
              </a:rPr>
              <a:t>中心不支持参加企业、公司或个人组织的各类活动。</a:t>
            </a:r>
            <a:endParaRPr lang="en-US" altLang="zh-CN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648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3168352" cy="720080"/>
          </a:xfrm>
        </p:spPr>
        <p:txBody>
          <a:bodyPr>
            <a:normAutofit/>
          </a:bodyPr>
          <a:lstStyle/>
          <a:p>
            <a:r>
              <a:rPr lang="zh-CN" altLang="en-US" sz="3000" dirty="0">
                <a:solidFill>
                  <a:srgbClr val="FF0000"/>
                </a:solidFill>
                <a:latin typeface="方正姚体" pitchFamily="2" charset="-122"/>
                <a:ea typeface="方正姚体" pitchFamily="2" charset="-122"/>
              </a:rPr>
              <a:t>人员</a:t>
            </a:r>
            <a:r>
              <a:rPr lang="zh-CN" altLang="en-US" sz="3000" dirty="0" smtClean="0">
                <a:solidFill>
                  <a:srgbClr val="FF0000"/>
                </a:solidFill>
                <a:latin typeface="方正姚体" pitchFamily="2" charset="-122"/>
                <a:ea typeface="方正姚体" pitchFamily="2" charset="-122"/>
              </a:rPr>
              <a:t>酬金</a:t>
            </a:r>
            <a:endParaRPr lang="zh-CN" altLang="en-US" sz="3000" dirty="0">
              <a:solidFill>
                <a:srgbClr val="FF0000"/>
              </a:solidFill>
              <a:latin typeface="方正姚体" pitchFamily="2" charset="-122"/>
              <a:ea typeface="方正姚体" pitchFamily="2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59632" y="2708920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注：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       </a:t>
            </a:r>
            <a:r>
              <a:rPr lang="zh-CN" altLang="en-US" dirty="0" smtClean="0">
                <a:solidFill>
                  <a:srgbClr val="FF0000"/>
                </a:solidFill>
              </a:rPr>
              <a:t>人员酬金由中心统一安排和发放。</a:t>
            </a:r>
            <a:endParaRPr lang="en-US" altLang="zh-CN" dirty="0" smtClean="0">
              <a:solidFill>
                <a:srgbClr val="FF0000"/>
              </a:solidFill>
            </a:endParaRPr>
          </a:p>
        </p:txBody>
      </p:sp>
      <p:sp>
        <p:nvSpPr>
          <p:cNvPr id="13" name="标题 1"/>
          <p:cNvSpPr txBox="1">
            <a:spLocks/>
          </p:cNvSpPr>
          <p:nvPr/>
        </p:nvSpPr>
        <p:spPr>
          <a:xfrm>
            <a:off x="3059832" y="1412776"/>
            <a:ext cx="3168352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000" dirty="0" smtClean="0">
                <a:solidFill>
                  <a:srgbClr val="FF0000"/>
                </a:solidFill>
                <a:latin typeface="方正姚体" pitchFamily="2" charset="-122"/>
                <a:ea typeface="方正姚体" pitchFamily="2" charset="-122"/>
              </a:rPr>
              <a:t>流程略</a:t>
            </a:r>
            <a:endParaRPr lang="zh-CN" altLang="en-US" sz="3000" dirty="0">
              <a:solidFill>
                <a:srgbClr val="FF0000"/>
              </a:solidFill>
              <a:latin typeface="方正姚体" pitchFamily="2" charset="-122"/>
              <a:ea typeface="方正姚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97083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3728" y="1268760"/>
            <a:ext cx="460851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dirty="0" smtClean="0">
                <a:solidFill>
                  <a:srgbClr val="FF0000"/>
                </a:solidFill>
                <a:latin typeface="方正姚体" pitchFamily="2" charset="-122"/>
                <a:ea typeface="方正姚体" pitchFamily="2" charset="-122"/>
              </a:rPr>
              <a:t>经费支出相关负责人</a:t>
            </a:r>
            <a:endParaRPr lang="en-US" altLang="zh-CN" dirty="0" smtClean="0">
              <a:solidFill>
                <a:srgbClr val="FF0000"/>
              </a:solidFill>
              <a:latin typeface="方正姚体" pitchFamily="2" charset="-122"/>
              <a:ea typeface="方正姚体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dirty="0">
              <a:solidFill>
                <a:srgbClr val="FF0000"/>
              </a:solidFill>
              <a:latin typeface="方正姚体" pitchFamily="2" charset="-122"/>
              <a:ea typeface="方正姚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中心领导：                                             彭绍春</a:t>
            </a:r>
            <a:endParaRPr lang="en-US" altLang="zh-CN" dirty="0" smtClean="0">
              <a:latin typeface="方正姚体" pitchFamily="2" charset="-122"/>
              <a:ea typeface="方正姚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方正姚体" pitchFamily="2" charset="-122"/>
                <a:ea typeface="方正姚体" pitchFamily="2" charset="-122"/>
              </a:rPr>
              <a:t>管理</a:t>
            </a: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办公室负责人：                             高培峰</a:t>
            </a:r>
            <a:endParaRPr lang="en-US" altLang="zh-CN" dirty="0" smtClean="0">
              <a:latin typeface="方正姚体" pitchFamily="2" charset="-122"/>
              <a:ea typeface="方正姚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方正姚体" pitchFamily="2" charset="-122"/>
                <a:ea typeface="方正姚体" pitchFamily="2" charset="-122"/>
              </a:rPr>
              <a:t>技术</a:t>
            </a: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负责人：                                         马宏伟</a:t>
            </a:r>
            <a:endParaRPr lang="en-US" altLang="zh-CN" dirty="0" smtClean="0">
              <a:latin typeface="方正姚体" pitchFamily="2" charset="-122"/>
              <a:ea typeface="方正姚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方正姚体" pitchFamily="2" charset="-122"/>
                <a:ea typeface="方正姚体" pitchFamily="2" charset="-122"/>
              </a:rPr>
              <a:t>试剂</a:t>
            </a: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耗材负责人：                                 暴丽霞</a:t>
            </a:r>
            <a:endParaRPr lang="en-US" altLang="zh-CN" dirty="0" smtClean="0">
              <a:latin typeface="方正姚体" pitchFamily="2" charset="-122"/>
              <a:ea typeface="方正姚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方正姚体" pitchFamily="2" charset="-122"/>
                <a:ea typeface="方正姚体" pitchFamily="2" charset="-122"/>
              </a:rPr>
              <a:t>财务负责人：                                         卢瑞艳</a:t>
            </a:r>
            <a:endParaRPr lang="zh-CN" altLang="en-US" dirty="0">
              <a:latin typeface="方正姚体" pitchFamily="2" charset="-122"/>
              <a:ea typeface="方正姚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14374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404</Words>
  <Application>Microsoft Office PowerPoint</Application>
  <PresentationFormat>全屏显示(4:3)</PresentationFormat>
  <Paragraphs>65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分析测试中心一般经费支出 申请审批流程</vt:lpstr>
      <vt:lpstr>经费支出类型</vt:lpstr>
      <vt:lpstr>办公用品采购</vt:lpstr>
      <vt:lpstr>低值易耗品采购</vt:lpstr>
      <vt:lpstr>仪器设备维修维护</vt:lpstr>
      <vt:lpstr>差旅费</vt:lpstr>
      <vt:lpstr>人员酬金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Jerry's PC</dc:creator>
  <cp:lastModifiedBy>dell</cp:lastModifiedBy>
  <cp:revision>10</cp:revision>
  <dcterms:created xsi:type="dcterms:W3CDTF">2017-04-05T04:57:35Z</dcterms:created>
  <dcterms:modified xsi:type="dcterms:W3CDTF">2017-04-05T07:29:09Z</dcterms:modified>
</cp:coreProperties>
</file>